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82" r:id="rId3"/>
    <p:sldId id="274" r:id="rId4"/>
    <p:sldId id="318" r:id="rId5"/>
    <p:sldId id="295" r:id="rId6"/>
    <p:sldId id="263" r:id="rId7"/>
    <p:sldId id="309" r:id="rId8"/>
    <p:sldId id="311" r:id="rId9"/>
    <p:sldId id="312" r:id="rId10"/>
    <p:sldId id="313" r:id="rId11"/>
    <p:sldId id="315" r:id="rId12"/>
    <p:sldId id="314" r:id="rId13"/>
    <p:sldId id="3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18-Sep-17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c.europa.eu/programmes/erasmus-plus/tools/distance_e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atriskuni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Financial plan and its realization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Steering Committee meeting/ 19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Lessons learned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Joint declaration</a:t>
            </a: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be careful about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reference number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insert YES/NO fields regarding employment contract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provide employment contract</a:t>
            </a: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provide documents for the financial transaction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project’s eligibility period should be in line with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err="1" smtClean="0">
                <a:latin typeface="Book Antiqua" pitchFamily="18" charset="0"/>
                <a:cs typeface="Times New Roman" pitchFamily="18" charset="0"/>
              </a:rPr>
              <a:t>fina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n</a:t>
            </a:r>
            <a:r>
              <a:rPr lang="en-GB" sz="2000" dirty="0" err="1" smtClean="0">
                <a:latin typeface="Book Antiqua" pitchFamily="18" charset="0"/>
                <a:cs typeface="Times New Roman" pitchFamily="18" charset="0"/>
              </a:rPr>
              <a:t>cial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 plan and work plan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insert the staff category in line with the time-sheet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staff category to be applied does not depend on the status or title of the individual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for staff performing different categories of tasks a separate convention must be signed for each type of activity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person performing the activity and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legal representative must sign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joint declaration and stamped</a:t>
            </a: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Lessons learned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Individual travel report (ITR)</a:t>
            </a:r>
            <a:endParaRPr lang="en-GB" sz="24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purpose: for specification of travel costs and costs of stay 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to be filled in by each participant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in case of multiple travels, fill in separate ITR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type of activity should be in line with the work plan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details of the travel:</a:t>
            </a:r>
          </a:p>
          <a:p>
            <a:pPr lvl="2" algn="just">
              <a:buFont typeface="Wingdings" pitchFamily="2" charset="2"/>
              <a:buChar char="q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indicate period of travel from departure to return to place of origin </a:t>
            </a: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q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place of departure: </a:t>
            </a:r>
            <a:r>
              <a:rPr lang="en-GB" sz="2000" i="1" dirty="0" smtClean="0"/>
              <a:t>If different from Home institution please enclose authorisation from the Agency</a:t>
            </a: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2" algn="just">
              <a:buFont typeface="Wingdings" pitchFamily="2" charset="2"/>
              <a:buChar char="q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travel distance in km – one way travel (distance calculator: </a:t>
            </a:r>
            <a:r>
              <a:rPr lang="en-GB" sz="2000" i="1" u="sng" dirty="0" smtClean="0">
                <a:hlinkClick r:id="rId2"/>
              </a:rPr>
              <a:t>http://ec.europa.eu/programmes/erasmus-plus/tools/distance_en.htm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Lessons learned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Individual travel report (ITR)</a:t>
            </a:r>
            <a:endParaRPr lang="en-GB" sz="24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details of activity:</a:t>
            </a:r>
          </a:p>
          <a:p>
            <a:pPr lvl="2" algn="just">
              <a:buFont typeface="Wingdings" pitchFamily="2" charset="2"/>
              <a:buChar char="q"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dates excluding travel</a:t>
            </a:r>
          </a:p>
          <a:p>
            <a:pPr lvl="2" algn="just">
              <a:buFont typeface="Wingdings" pitchFamily="2" charset="2"/>
              <a:buChar char="q"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brief description of the activity performed should be inserted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provide documents regarding financial transactions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invoces, receipts, boarding passes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add agenda and participation list for all days</a:t>
            </a: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only participant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should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 sign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ITR</a:t>
            </a: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>
              <a:buFont typeface="Wingdings" pitchFamily="2" charset="2"/>
              <a:buChar char="v"/>
            </a:pP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sr-Latn-RS" sz="2000" dirty="0" smtClean="0">
              <a:latin typeface="Book Antiqua" pitchFamily="18" charset="0"/>
              <a:cs typeface="Times New Roman" pitchFamily="18" charset="0"/>
            </a:endParaRPr>
          </a:p>
          <a:p>
            <a:pPr lvl="1" algn="ctr">
              <a:buNone/>
            </a:pPr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  <a:ea typeface="+mj-ea"/>
                <a:cs typeface="+mj-cs"/>
              </a:rPr>
              <a:t>Be careful </a:t>
            </a:r>
          </a:p>
          <a:p>
            <a:pPr lvl="1" algn="ctr">
              <a:buNone/>
            </a:pPr>
            <a:endParaRPr lang="sr-Latn-RS" sz="3600" dirty="0" smtClean="0">
              <a:solidFill>
                <a:srgbClr val="419182"/>
              </a:solidFill>
              <a:latin typeface="Book Antiqua" panose="02040602050305030304" pitchFamily="18" charset="0"/>
              <a:ea typeface="+mj-ea"/>
              <a:cs typeface="+mj-cs"/>
            </a:endParaRPr>
          </a:p>
          <a:p>
            <a:pPr lvl="1" algn="ctr">
              <a:buNone/>
            </a:pPr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  <a:ea typeface="+mj-ea"/>
                <a:cs typeface="+mj-cs"/>
              </a:rPr>
              <a:t>Check twice before signing</a:t>
            </a:r>
            <a:endParaRPr lang="en-GB" sz="3600" dirty="0" smtClean="0">
              <a:solidFill>
                <a:srgbClr val="41918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NatRisk budget info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The grant shall be of a maximum of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EUR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.00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and shall take the form of: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000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Staff costs: 		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50,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638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Travel costs: 	               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  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98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Costs of stay                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715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Equipment costs: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	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64,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Subcontracting: 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48,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000 EUR</a:t>
            </a:r>
            <a:endParaRPr lang="x-none" sz="2000" b="1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Special Mobility Strand: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320,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613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  <a:endParaRPr lang="nl-BE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nl-BE" sz="2000" u="sng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Total project expenditures: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 EUR</a:t>
            </a: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Second i</a:t>
            </a:r>
            <a:r>
              <a:rPr lang="x-none" sz="3600" smtClean="0">
                <a:solidFill>
                  <a:srgbClr val="419182"/>
                </a:solidFill>
                <a:latin typeface="Book Antiqua" panose="02040602050305030304" pitchFamily="18" charset="0"/>
              </a:rPr>
              <a:t>nstallment </a:t>
            </a:r>
            <a:r>
              <a:rPr lang="x-none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from EACEA</a:t>
            </a:r>
            <a:r>
              <a:rPr lang="en-U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to the Project coordinator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eaLnBrk="0" hangingPunct="0">
              <a:buFontTx/>
              <a:buChar char="•"/>
              <a:defRPr/>
            </a:pP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second payment of </a:t>
            </a:r>
            <a:r>
              <a:rPr lang="x-none" sz="2400" b="1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40%</a:t>
            </a:r>
            <a:r>
              <a:rPr lang="x-none" sz="24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of the maximum amount if: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at least 70% of the </a:t>
            </a:r>
            <a:r>
              <a:rPr lang="en-US" sz="2400" u="sng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previous</a:t>
            </a: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pre-financing installment is spent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the statement of costs incurred and the request for payment is sent to EACEA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the progress report on the implementation of the Action (Intermediate report) is sent to EACEA</a:t>
            </a: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latin typeface="Book Antiqua" pitchFamily="18" charset="0"/>
                <a:cs typeface="Times New Roman" pitchFamily="18" charset="0"/>
              </a:rPr>
              <a:t>First installment: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622,873.00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 (SMS 160,306.50 EUR + 462,566.50 EUR)</a:t>
            </a: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70% - &gt;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436,011.10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  <a:endParaRPr lang="sr-Latn-R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</a:endParaRPr>
          </a:p>
          <a:p>
            <a:pPr lvl="1" eaLnBrk="0" hangingPunct="0">
              <a:buFontTx/>
              <a:buChar char="–"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7212013" cy="4777628"/>
        </p:xfrm>
        <a:graphic>
          <a:graphicData uri="http://schemas.openxmlformats.org/drawingml/2006/table">
            <a:tbl>
              <a:tblPr/>
              <a:tblGrid>
                <a:gridCol w="507174"/>
                <a:gridCol w="3683826"/>
                <a:gridCol w="762000"/>
                <a:gridCol w="1344613"/>
                <a:gridCol w="914400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Partner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08-Sep-17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Percentage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100,799.23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Natural Resources and Life Sciences, Vienna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13,852.00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41.69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Middlesex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8,150.00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27.59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Academy of Criminalistics and Police Studies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35,333.57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58.89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Pristina in Kosovska Mitrovica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,0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Sarajevo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anja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Luka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College of Applied Sciences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Urosevac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with temporary seat in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Leposavic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496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Messina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Óbuda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2,985.00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17.34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Defence in Belgrade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39,114.82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74.99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University of Crete, Chania, Greece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11,876.00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 in percentage:  </a:t>
                      </a:r>
                      <a:r>
                        <a:rPr lang="sr-Latn-RS" sz="24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45.06%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280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654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68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6334780"/>
            <a:ext cx="3892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155,356.42 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Partners’ </a:t>
            </a: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r</a:t>
            </a:r>
            <a:r>
              <a:rPr lang="en-US" sz="4000" dirty="0" err="1" smtClean="0">
                <a:solidFill>
                  <a:srgbClr val="419182"/>
                </a:solidFill>
                <a:latin typeface="Book Antiqua" panose="02040602050305030304" pitchFamily="18" charset="0"/>
              </a:rPr>
              <a:t>eport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0" hangingPunct="0">
              <a:defRPr/>
            </a:pPr>
            <a:r>
              <a:rPr lang="x-none" sz="2200" b="1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Technical report</a:t>
            </a:r>
            <a:endParaRPr lang="sr-Latn-RS" sz="2200" b="1" u="sng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x-none" sz="2200" b="1" u="sng" kern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Reporting on the </a:t>
            </a:r>
            <a:r>
              <a:rPr lang="x-none" sz="2200" b="1" kern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progress of project activities </a:t>
            </a: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realized at the partner institution</a:t>
            </a:r>
          </a:p>
          <a:p>
            <a:pPr eaLnBrk="0" hangingPunct="0">
              <a:buFontTx/>
              <a:buChar char="•"/>
              <a:defRPr/>
            </a:pP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Includes progress indicators</a:t>
            </a:r>
          </a:p>
          <a:p>
            <a:pPr eaLnBrk="0" hangingPunct="0">
              <a:buFontTx/>
              <a:buChar char="•"/>
              <a:defRPr/>
            </a:pPr>
            <a:endParaRPr lang="x-none" sz="2200" kern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x-none" sz="2200" b="1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Financial report</a:t>
            </a:r>
            <a:r>
              <a:rPr lang="en-US" sz="2200" b="1" u="sng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(Excel table)</a:t>
            </a:r>
            <a:endParaRPr lang="sr-Latn-RS" sz="2200" b="1" u="sng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x-none" sz="2200" b="1" u="sng" kern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Declaring the amount of grant spent in the reporting period</a:t>
            </a:r>
          </a:p>
          <a:p>
            <a:pPr eaLnBrk="0" hangingPunct="0">
              <a:buFontTx/>
              <a:buChar char="•"/>
              <a:defRPr/>
            </a:pP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Supporting documents for all declared costs (</a:t>
            </a:r>
            <a:r>
              <a:rPr lang="x-none" sz="2200" u="sng" kern="0" smtClean="0">
                <a:latin typeface="Book Antiqua" pitchFamily="18" charset="0"/>
                <a:cs typeface="Times New Roman" pitchFamily="18" charset="0"/>
              </a:rPr>
              <a:t>hard copies</a:t>
            </a:r>
            <a:r>
              <a:rPr lang="sr-Latn-RS" sz="2200" u="sng" kern="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200" u="sng" kern="0" smtClean="0">
                <a:latin typeface="Book Antiqua" pitchFamily="18" charset="0"/>
                <a:cs typeface="Times New Roman" pitchFamily="18" charset="0"/>
              </a:rPr>
              <a:t>= some original documents + </a:t>
            </a:r>
            <a:r>
              <a:rPr lang="en-US" sz="2200" u="sng" kern="0" dirty="0" smtClean="0">
                <a:latin typeface="Book Antiqua" pitchFamily="18" charset="0"/>
                <a:cs typeface="Times New Roman" pitchFamily="18" charset="0"/>
              </a:rPr>
              <a:t>certified</a:t>
            </a:r>
            <a:r>
              <a:rPr lang="x-none" sz="2200" u="sng" kern="0" smtClean="0">
                <a:latin typeface="Book Antiqua" pitchFamily="18" charset="0"/>
                <a:cs typeface="Times New Roman" pitchFamily="18" charset="0"/>
              </a:rPr>
              <a:t> copy</a:t>
            </a:r>
            <a:r>
              <a:rPr lang="x-none" sz="2200" kern="0" smtClean="0">
                <a:latin typeface="Book Antiqua" pitchFamily="18" charset="0"/>
                <a:cs typeface="Times New Roman" pitchFamily="18" charset="0"/>
              </a:rPr>
              <a:t>)</a:t>
            </a:r>
            <a:endParaRPr lang="sr-Latn-RS" sz="2200" kern="0" dirty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endParaRPr lang="sr-Latn-RS" sz="2200" kern="0" dirty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sr-Latn-RS" sz="2200" kern="0" dirty="0" smtClean="0">
                <a:latin typeface="Book Antiqua" pitchFamily="18" charset="0"/>
                <a:cs typeface="Times New Roman" pitchFamily="18" charset="0"/>
              </a:rPr>
              <a:t>Deadline: </a:t>
            </a:r>
            <a:r>
              <a:rPr lang="sr-Latn-RS" sz="2200" kern="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14 October 2017</a:t>
            </a:r>
            <a:endParaRPr lang="x-none" sz="2200" kern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03300"/>
            <a:ext cx="8458200" cy="749300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Equipment</a:t>
            </a:r>
            <a:r>
              <a:rPr lang="sr-Latn-RS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only for WB HEIs</a:t>
            </a:r>
            <a:r>
              <a:rPr lang="nl-BE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</a:t>
            </a: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For the purposes of any financial evaluation and/or audit, beneficiaries will have to be able to justify / prove the following elements:</a:t>
            </a:r>
            <a:endParaRPr lang="sr-Latn-R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The declared costs are identifiable and verifiable, in </a:t>
            </a:r>
            <a:r>
              <a:rPr lang="en-US" sz="1600" b="1" u="sng" dirty="0" smtClean="0">
                <a:latin typeface="Book Antiqua" pitchFamily="18" charset="0"/>
                <a:cs typeface="Times New Roman" pitchFamily="18" charset="0"/>
              </a:rPr>
              <a:t>particular being recorded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in the accounting system of the Beneficiary.</a:t>
            </a:r>
            <a:endParaRPr lang="sr-Latn-R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The equipment is </a:t>
            </a:r>
            <a:r>
              <a:rPr lang="en-US" sz="1600" b="1" u="sng" dirty="0" smtClean="0">
                <a:latin typeface="Book Antiqua" pitchFamily="18" charset="0"/>
                <a:cs typeface="Times New Roman" pitchFamily="18" charset="0"/>
              </a:rPr>
              <a:t>properly registered</a:t>
            </a:r>
            <a:r>
              <a:rPr lang="en-US" sz="1600" u="sng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in the inventory of the institution concerned. </a:t>
            </a:r>
            <a:r>
              <a:rPr lang="sr-Latn-CS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NOTICE: </a:t>
            </a:r>
            <a:r>
              <a:rPr lang="en-US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All equipment must be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Labelled with E+ stickers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sr-Latn-C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The following should be retained with the project accounts: 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Invoice(s)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for all purchased equipment (please note that order 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forms, pro-forma invoices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, quotations or estimates are not considered as proof of expenditure).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b="1" kern="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b="1" kern="0" smtClean="0">
                <a:latin typeface="Book Antiqua" pitchFamily="18" charset="0"/>
                <a:cs typeface="Times New Roman" pitchFamily="18" charset="0"/>
              </a:rPr>
              <a:t>VAT exemption statement</a:t>
            </a:r>
            <a:r>
              <a:rPr lang="en-US" sz="1600" b="1" kern="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Documentation on the </a:t>
            </a:r>
            <a:r>
              <a:rPr lang="x-none" sz="1600" b="1" smtClean="0">
                <a:latin typeface="Book Antiqua" pitchFamily="18" charset="0"/>
                <a:cs typeface="Times New Roman" pitchFamily="18" charset="0"/>
              </a:rPr>
              <a:t>tendering procedure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and three quotations (for more than 25000 Euros)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Proof of payment (bank statement)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bs-Latn-BA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795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Documentation</a:t>
            </a: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Book Antiqua" pitchFamily="18" charset="0"/>
              </a:rPr>
              <a:t>All financial documentation should be prepared in </a:t>
            </a:r>
            <a:r>
              <a:rPr lang="sr-Latn-RS" sz="2000" b="1" dirty="0" smtClean="0">
                <a:latin typeface="Book Antiqua" pitchFamily="18" charset="0"/>
              </a:rPr>
              <a:t>two</a:t>
            </a:r>
            <a:r>
              <a:rPr lang="en-US" sz="2000" dirty="0" smtClean="0">
                <a:latin typeface="Book Antiqua" pitchFamily="18" charset="0"/>
              </a:rPr>
              <a:t> hard copies for UNI + one or more copies for your HEI and sent by post at</a:t>
            </a:r>
          </a:p>
          <a:p>
            <a:endParaRPr lang="en-US" sz="1200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 Antiqua" pitchFamily="18" charset="0"/>
              </a:rPr>
              <a:t>For </a:t>
            </a:r>
            <a:r>
              <a:rPr lang="en-US" sz="2000" dirty="0" err="1" smtClean="0">
                <a:latin typeface="Book Antiqua" pitchFamily="18" charset="0"/>
              </a:rPr>
              <a:t>NatRisk</a:t>
            </a:r>
            <a:endParaRPr lang="en-US" sz="2000" dirty="0" smtClean="0">
              <a:latin typeface="Book Antiqua" pitchFamily="18" charset="0"/>
            </a:endParaRPr>
          </a:p>
          <a:p>
            <a:pPr>
              <a:buNone/>
            </a:pPr>
            <a:endParaRPr lang="en-US" sz="1200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 Antiqua" pitchFamily="18" charset="0"/>
              </a:rPr>
              <a:t>Milan </a:t>
            </a:r>
            <a:r>
              <a:rPr lang="en-US" sz="2000" dirty="0" err="1" smtClean="0">
                <a:latin typeface="Book Antiqua" pitchFamily="18" charset="0"/>
              </a:rPr>
              <a:t>Gocic</a:t>
            </a:r>
            <a:endParaRPr lang="en-US" sz="2000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Book Antiqua" pitchFamily="18" charset="0"/>
              </a:rPr>
              <a:t>University of Nis</a:t>
            </a:r>
          </a:p>
          <a:p>
            <a:pPr>
              <a:buNone/>
            </a:pPr>
            <a:r>
              <a:rPr lang="en-US" sz="2000" dirty="0" err="1" smtClean="0">
                <a:latin typeface="Book Antiqua" pitchFamily="18" charset="0"/>
              </a:rPr>
              <a:t>Univerzitetski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trg</a:t>
            </a:r>
            <a:r>
              <a:rPr lang="en-US" sz="2000" dirty="0" smtClean="0">
                <a:latin typeface="Book Antiqua" pitchFamily="18" charset="0"/>
              </a:rPr>
              <a:t> 2</a:t>
            </a:r>
          </a:p>
          <a:p>
            <a:pPr>
              <a:buNone/>
            </a:pPr>
            <a:r>
              <a:rPr lang="en-US" sz="2000" dirty="0" smtClean="0">
                <a:latin typeface="Book Antiqua" pitchFamily="18" charset="0"/>
              </a:rPr>
              <a:t>18000 Nis</a:t>
            </a:r>
          </a:p>
          <a:p>
            <a:pPr>
              <a:buNone/>
            </a:pPr>
            <a:r>
              <a:rPr lang="en-US" sz="2000" dirty="0" smtClean="0">
                <a:latin typeface="Book Antiqua" pitchFamily="18" charset="0"/>
              </a:rPr>
              <a:t>SERBIA</a:t>
            </a:r>
          </a:p>
          <a:p>
            <a:pPr>
              <a:buNone/>
            </a:pPr>
            <a:endParaRPr lang="en-US" sz="1200" dirty="0" smtClean="0">
              <a:latin typeface="Book Antiqua" pitchFamily="18" charset="0"/>
            </a:endParaRPr>
          </a:p>
          <a:p>
            <a:pPr algn="just"/>
            <a:r>
              <a:rPr lang="en-US" sz="2000" dirty="0" smtClean="0">
                <a:latin typeface="Book Antiqua" pitchFamily="18" charset="0"/>
              </a:rPr>
              <a:t>Financial documentation (staff costs, travel costs, equipment and subcontracting costs) should be scanned as </a:t>
            </a:r>
            <a:r>
              <a:rPr lang="en-US" sz="2000" dirty="0" err="1" smtClean="0">
                <a:latin typeface="Book Antiqua" pitchFamily="18" charset="0"/>
              </a:rPr>
              <a:t>pdf</a:t>
            </a:r>
            <a:r>
              <a:rPr lang="en-US" sz="2000" dirty="0" smtClean="0">
                <a:latin typeface="Book Antiqua" pitchFamily="18" charset="0"/>
              </a:rPr>
              <a:t> and uploaded on </a:t>
            </a:r>
            <a:r>
              <a:rPr lang="en-US" sz="2000" dirty="0" err="1" smtClean="0">
                <a:latin typeface="Book Antiqua" pitchFamily="18" charset="0"/>
              </a:rPr>
              <a:t>NatRisk</a:t>
            </a:r>
            <a:r>
              <a:rPr lang="en-US" sz="2000" dirty="0" smtClean="0">
                <a:latin typeface="Book Antiqua" pitchFamily="18" charset="0"/>
              </a:rPr>
              <a:t> platform under your HEI acronym and sent at </a:t>
            </a:r>
            <a:r>
              <a:rPr lang="en-US" sz="2000" dirty="0" smtClean="0">
                <a:latin typeface="Book Antiqua" pitchFamily="18" charset="0"/>
                <a:hlinkClick r:id="rId2"/>
              </a:rPr>
              <a:t>natriskuni@gmail.com</a:t>
            </a:r>
            <a:r>
              <a:rPr lang="en-US" sz="2000" dirty="0" smtClean="0"/>
              <a:t>. </a:t>
            </a:r>
          </a:p>
          <a:p>
            <a:endParaRPr lang="en-US" sz="2000" dirty="0" smtClean="0">
              <a:latin typeface="Book Antiqua" pitchFamily="18" charset="0"/>
            </a:endParaRPr>
          </a:p>
          <a:p>
            <a:pPr algn="just">
              <a:buNone/>
            </a:pPr>
            <a:endParaRPr lang="en-US" sz="2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Lessons learned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Joint declaration </a:t>
            </a: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must be in line with </a:t>
            </a: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time-sheet</a:t>
            </a: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 (number of days and description of tasks performed and outputs produced)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Staff costs filled in Financial report must be in line with both joint declaration and time-sheet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One person can be engaged regarding different staff categories (for example, manager and researcher/teacher/trainer) but not at the same time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Joint declaration and time-sheet must be signed by legal representative</a:t>
            </a:r>
            <a:endParaRPr lang="sr-Latn-RS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400" dirty="0" smtClean="0">
                <a:latin typeface="Book Antiqua" pitchFamily="18" charset="0"/>
                <a:cs typeface="Times New Roman" pitchFamily="18" charset="0"/>
              </a:rPr>
              <a:t>Time-sheet should be attached to each joint declaration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sz="2400" dirty="0" smtClean="0">
                <a:latin typeface="Book Antiqua" pitchFamily="18" charset="0"/>
                <a:cs typeface="Times New Roman" pitchFamily="18" charset="0"/>
              </a:rPr>
              <a:t>Declared working days should not exceed 20 days per month or 240 days per year </a:t>
            </a:r>
            <a:endParaRPr lang="en-GB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749300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sr-Latn-R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Lessons learned</a:t>
            </a:r>
            <a: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/>
            </a:r>
            <a:br>
              <a:rPr lang="en-US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</a:b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Time-sheet</a:t>
            </a:r>
            <a:r>
              <a:rPr lang="en-GB" sz="2400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staff category should be in line with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joint declaration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describe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task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s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 performed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describe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output produced (obligatory)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related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work package and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described task must be in line with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work plan (WP1, WP2, WP3 – Preparation, WP4 – Development, WP5 – Quality, WP6, WP7 – Dissemination/Exploitation, WP8 – Management) 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number of days must be in line with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defined HEI financial plan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be careful about year and month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the person concerned and </a:t>
            </a:r>
            <a:r>
              <a:rPr lang="en-GB" sz="2000" dirty="0" smtClean="0">
                <a:latin typeface="Book Antiqua" pitchFamily="18" charset="0"/>
                <a:cs typeface="Times New Roman" pitchFamily="18" charset="0"/>
              </a:rPr>
              <a:t>legal representative must sign time-sheet</a:t>
            </a:r>
          </a:p>
          <a:p>
            <a:pPr lvl="1" algn="just">
              <a:buFont typeface="Wingdings" pitchFamily="2" charset="2"/>
              <a:buChar char="v"/>
            </a:pPr>
            <a:endParaRPr lang="en-GB" sz="200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1108</Words>
  <Application>Microsoft Office PowerPoint</Application>
  <PresentationFormat>On-screen Show (4:3)</PresentationFormat>
  <Paragraphs>210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Development of master curricula for natural disasters risk management in Western Balkan countries</vt:lpstr>
      <vt:lpstr>NatRisk budget info</vt:lpstr>
      <vt:lpstr>Second installment from EACEA to the Project coordinator </vt:lpstr>
      <vt:lpstr>Financial report</vt:lpstr>
      <vt:lpstr> Partners’ report  </vt:lpstr>
      <vt:lpstr>Equipment only for WB HEIs  </vt:lpstr>
      <vt:lpstr>Documentation </vt:lpstr>
      <vt:lpstr> Lessons learned  </vt:lpstr>
      <vt:lpstr> Lessons learned  </vt:lpstr>
      <vt:lpstr> Lessons learned  </vt:lpstr>
      <vt:lpstr> Lessons learned  </vt:lpstr>
      <vt:lpstr> Lessons learned 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123</cp:revision>
  <dcterms:created xsi:type="dcterms:W3CDTF">2006-08-16T00:00:00Z</dcterms:created>
  <dcterms:modified xsi:type="dcterms:W3CDTF">2017-09-18T20:57:02Z</dcterms:modified>
</cp:coreProperties>
</file>